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8" r:id="rId1"/>
  </p:sldMasterIdLst>
  <p:notesMasterIdLst>
    <p:notesMasterId r:id="rId3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85" r:id="rId10"/>
    <p:sldId id="278" r:id="rId11"/>
    <p:sldId id="279" r:id="rId12"/>
    <p:sldId id="280" r:id="rId13"/>
    <p:sldId id="268" r:id="rId14"/>
    <p:sldId id="270" r:id="rId15"/>
    <p:sldId id="271" r:id="rId16"/>
    <p:sldId id="272" r:id="rId17"/>
    <p:sldId id="281" r:id="rId18"/>
    <p:sldId id="273" r:id="rId19"/>
    <p:sldId id="274" r:id="rId20"/>
    <p:sldId id="269" r:id="rId21"/>
    <p:sldId id="266" r:id="rId22"/>
    <p:sldId id="275" r:id="rId23"/>
    <p:sldId id="282" r:id="rId24"/>
    <p:sldId id="283" r:id="rId25"/>
    <p:sldId id="284" r:id="rId26"/>
    <p:sldId id="286" r:id="rId27"/>
    <p:sldId id="267" r:id="rId28"/>
    <p:sldId id="277" r:id="rId29"/>
    <p:sldId id="25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2019.04.09.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osonmagyarovar-clld.h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488832" cy="720080"/>
          </a:xfrm>
        </p:spPr>
        <p:txBody>
          <a:bodyPr/>
          <a:lstStyle/>
          <a:p>
            <a:pPr algn="ctr"/>
            <a:r>
              <a:rPr lang="hu-HU" smtClean="0"/>
              <a:t>TOP-7.1.1-16-2016-00006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Mosonmagyaróvári Helyi Akciócsoport 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2267744" y="350100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www.mosonmagyarovar-clld.hu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Helyi támogatási kérelem adatlap</a:t>
            </a:r>
            <a:endParaRPr lang="hu-HU" dirty="0"/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376674"/>
            <a:ext cx="6715188" cy="530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91" y="1340768"/>
            <a:ext cx="7003981" cy="5517232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8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6792"/>
            <a:ext cx="841136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19256" cy="469106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Felhívás 3.7.1.</a:t>
            </a:r>
            <a:br>
              <a:rPr lang="hu-HU" dirty="0" smtClean="0"/>
            </a:br>
            <a:r>
              <a:rPr lang="hu-HU" dirty="0" smtClean="0"/>
              <a:t>Indikátorok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268126"/>
              </p:ext>
            </p:extLst>
          </p:nvPr>
        </p:nvGraphicFramePr>
        <p:xfrm>
          <a:off x="251520" y="1435100"/>
          <a:ext cx="8640959" cy="515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4721"/>
                <a:gridCol w="720656"/>
                <a:gridCol w="687821"/>
                <a:gridCol w="929767"/>
                <a:gridCol w="2281212"/>
                <a:gridCol w="1126782"/>
              </a:tblGrid>
              <a:tr h="71891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TOP-7.1.1-16-H-006-2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18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Indikátor neve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Alap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Mérték­egység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Típusa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Célérték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Azonosító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552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A kormányzati, önkormányzati, ill. társadalmi partnerek vagy nem önkormányzati szervezetek által a HKFS keretében tervezett és végrehajtott programok száma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ESZA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OP kimeneti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1,5 millió Ft támogatási összegig minimum 1 db rendezvény, 2 millió Ft támogatási összegig 2 db rendezvény megvalósítása szükséges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PO23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979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Kulturális közösségépítő rendezvények résztvevőinek száma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ESZA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fő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1,5 millió Ft összegig minimum 250 fő; 2 millió Ft összegig minimum 500 fő bevonása szükséges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8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344170"/>
              </p:ext>
            </p:extLst>
          </p:nvPr>
        </p:nvGraphicFramePr>
        <p:xfrm>
          <a:off x="447990" y="1628799"/>
          <a:ext cx="8238810" cy="5149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8354"/>
                <a:gridCol w="573568"/>
                <a:gridCol w="936104"/>
                <a:gridCol w="936104"/>
                <a:gridCol w="2016224"/>
                <a:gridCol w="1018456"/>
              </a:tblGrid>
              <a:tr h="588823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TOP-7.1.1-16-H-006-3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88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Indikátor neve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Alap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Mérték­egység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Típusa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Célérték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Azonosító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</a:tr>
              <a:tr h="18347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A kormányzati, önkormányzati, ill. társadalmi partnerek vagy nem önkormányzati szervezetek által a HKFS keretében tervezett és végrehajtott programok száma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ESZA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OP kimeneti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3,5 millió Ft támogatási összegig 1 darab; 7 millió Ft támogatási összegig 2 darab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PO23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</a:tr>
              <a:tr h="18841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Kulturális közösségépítő rendezvények résztvevőinek száma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ESZA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fő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OP kimeneti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3,5 millió Ft támogatási összegig 200 fő; 3,5 millió Ft felett 400 fő; és 5 millió Ft felett 600 fő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391476"/>
              </p:ext>
            </p:extLst>
          </p:nvPr>
        </p:nvGraphicFramePr>
        <p:xfrm>
          <a:off x="107504" y="1435096"/>
          <a:ext cx="8881442" cy="5162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7928"/>
                <a:gridCol w="640104"/>
                <a:gridCol w="837105"/>
                <a:gridCol w="1008112"/>
                <a:gridCol w="1080120"/>
                <a:gridCol w="648073"/>
              </a:tblGrid>
              <a:tr h="761166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TOP-7.1.1-16-H-006-4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61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Indikátor neve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Alap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Mérték­egység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Típusa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Célérték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Azonosító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</a:tr>
              <a:tr h="7611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Megvalósított képzések, tréningek, műhelyek száma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ESZA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HKFS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</a:tr>
              <a:tr h="7611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Kapacitásépítésbe, mentorálásba bevont helyi közösségek nonprofit szervezetek száma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ESZA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HKFS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</a:tr>
              <a:tr h="7611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Önkéntességbe bekapcsolódó személyek száma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ESZA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fő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HKFS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</a:tr>
              <a:tr h="13564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A kormányzati, önkormányzati, ill. társadalmi partnerek vagy nem önkormányzati szervezetek által a HKFS keretében tervezett és végrehajtott programok száma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ESZA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OP kimeneti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 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PO23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5" marR="44225" marT="0" marB="0" anchor="ctr"/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9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293308"/>
              </p:ext>
            </p:extLst>
          </p:nvPr>
        </p:nvGraphicFramePr>
        <p:xfrm>
          <a:off x="323527" y="1412776"/>
          <a:ext cx="8363272" cy="5265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024"/>
                <a:gridCol w="656361"/>
                <a:gridCol w="1205303"/>
                <a:gridCol w="882929"/>
                <a:gridCol w="1872208"/>
                <a:gridCol w="946447"/>
              </a:tblGrid>
              <a:tr h="528506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TOP-7.1.1-16-H-006-5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28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Indikátor neve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Alap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Mérték­egység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Típusa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Célérték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Azonosító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</a:tr>
              <a:tr h="16468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A kormányzati, önkormányzati, ill. társadalmi partnerek vagy nem önkormányzati szervezetek által a HKFS keretében tervezett és végrehajtott programok száma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ESZA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db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OP kimeneti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5 millió Ft támogatási összegig 1 darab; 10 millió Ft támogatási összegig 2 darab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PO23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</a:tr>
              <a:tr h="21207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Kulturális közösségépítő rendezvények résztvevőinek száma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ESZA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fő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OP kimeneti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>
                          <a:effectLst/>
                        </a:rPr>
                        <a:t>3 millió Ft támogatási összegig 350 fő; 3 millió Ft felett 700 fő; 5 millió Ft felett 1000 fő és 7 millió Ft felett 1500 fő 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03" marR="44503" marT="0" marB="0" anchor="ctr"/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42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95" y="1484784"/>
            <a:ext cx="8767618" cy="4320480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4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4691063"/>
          </a:xfrm>
        </p:spPr>
        <p:txBody>
          <a:bodyPr>
            <a:normAutofit/>
          </a:bodyPr>
          <a:lstStyle/>
          <a:p>
            <a:r>
              <a:rPr lang="hu-HU" sz="1800" dirty="0" smtClean="0"/>
              <a:t>I_02 és I_04 intézkedés: </a:t>
            </a:r>
            <a:endParaRPr lang="hu-HU" sz="18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140235" cy="86409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Felhívás 5.7.</a:t>
            </a:r>
            <a:br>
              <a:rPr lang="hu-HU" dirty="0" smtClean="0"/>
            </a:br>
            <a:r>
              <a:rPr lang="hu-HU" dirty="0" smtClean="0"/>
              <a:t>Elszámolható költségek mértéke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342018"/>
              </p:ext>
            </p:extLst>
          </p:nvPr>
        </p:nvGraphicFramePr>
        <p:xfrm>
          <a:off x="611560" y="1988840"/>
          <a:ext cx="7848872" cy="3960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6110"/>
                <a:gridCol w="2342762"/>
              </a:tblGrid>
              <a:tr h="1507644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Költségtípus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Maximális mértéke az összes elszámolható költségre vetítve (%)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85422">
                <a:tc>
                  <a:txBody>
                    <a:bodyPr/>
                    <a:lstStyle/>
                    <a:p>
                      <a:pPr marL="35560"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Projekt előkészítés, tervezés 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3556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1%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85422">
                <a:tc>
                  <a:txBody>
                    <a:bodyPr/>
                    <a:lstStyle/>
                    <a:p>
                      <a:pPr marL="342900" marR="3556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hu-HU" sz="1800" dirty="0">
                          <a:effectLst/>
                        </a:rPr>
                        <a:t>Projektmenedzsment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3556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2,5%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85422">
                <a:tc>
                  <a:txBody>
                    <a:bodyPr/>
                    <a:lstStyle/>
                    <a:p>
                      <a:pPr marL="342900" marR="3556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hu-HU" sz="1800" dirty="0">
                          <a:effectLst/>
                        </a:rPr>
                        <a:t>Tájékoztatás, nyilvánosság biztosítás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3556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0,5%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996531">
                <a:tc>
                  <a:txBody>
                    <a:bodyPr/>
                    <a:lstStyle/>
                    <a:p>
                      <a:pPr marL="342900" marR="3556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hu-HU" sz="1800" dirty="0">
                          <a:effectLst/>
                        </a:rPr>
                        <a:t>Önállóan nem támogatható tevékenységként magvalósuló eszközbeszerzés 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3556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45%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014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167815"/>
              </p:ext>
            </p:extLst>
          </p:nvPr>
        </p:nvGraphicFramePr>
        <p:xfrm>
          <a:off x="447989" y="2276874"/>
          <a:ext cx="8238811" cy="4104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9659"/>
                <a:gridCol w="2459152"/>
              </a:tblGrid>
              <a:tr h="1539169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Költségtípus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Maximális mértéke az összes elszámolható költségre vetítve (%)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3057">
                <a:tc>
                  <a:txBody>
                    <a:bodyPr/>
                    <a:lstStyle/>
                    <a:p>
                      <a:pPr marL="35560" marR="355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Projekt előkészítés, tervezés 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3556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7%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13057">
                <a:tc>
                  <a:txBody>
                    <a:bodyPr/>
                    <a:lstStyle/>
                    <a:p>
                      <a:pPr marL="342900" marR="3556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hu-HU" sz="1800" dirty="0">
                          <a:effectLst/>
                        </a:rPr>
                        <a:t>Projektmenedzsment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3556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2,5%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13057">
                <a:tc>
                  <a:txBody>
                    <a:bodyPr/>
                    <a:lstStyle/>
                    <a:p>
                      <a:pPr marL="342900" marR="3556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hu-HU" sz="1800" dirty="0">
                          <a:effectLst/>
                        </a:rPr>
                        <a:t>Tájékoztatás, nyilvánosság biztosítás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3556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0,5%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026113">
                <a:tc>
                  <a:txBody>
                    <a:bodyPr/>
                    <a:lstStyle/>
                    <a:p>
                      <a:pPr marL="342900" marR="35560" lvl="0" indent="-3429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  <a:tab pos="685800" algn="l"/>
                        </a:tabLst>
                      </a:pPr>
                      <a:r>
                        <a:rPr lang="hu-HU" sz="1800">
                          <a:effectLst/>
                        </a:rPr>
                        <a:t>Önállóan nem támogatható tevékenységként magvalósuló eszközbeszerzés </a:t>
                      </a:r>
                      <a:endParaRPr lang="hu-H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9540" marR="3556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45%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447989" y="1700808"/>
            <a:ext cx="3979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I_03 </a:t>
            </a:r>
            <a:r>
              <a:rPr lang="hu-HU" dirty="0"/>
              <a:t>és </a:t>
            </a:r>
            <a:r>
              <a:rPr lang="hu-HU" dirty="0" smtClean="0"/>
              <a:t>I_05 </a:t>
            </a:r>
            <a:r>
              <a:rPr lang="hu-HU" dirty="0"/>
              <a:t>intézkedés: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276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201" y="1306868"/>
            <a:ext cx="3427926" cy="2084023"/>
          </a:xfrm>
        </p:spPr>
      </p:pic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1115616" y="3573016"/>
            <a:ext cx="6779096" cy="3024336"/>
          </a:xfrm>
        </p:spPr>
        <p:txBody>
          <a:bodyPr>
            <a:noAutofit/>
          </a:bodyPr>
          <a:lstStyle/>
          <a:p>
            <a:pPr algn="ctr"/>
            <a:r>
              <a:rPr lang="hu-HU" sz="2000" b="1" dirty="0" smtClean="0"/>
              <a:t>Munkaszervezet elérhetőségei: </a:t>
            </a:r>
          </a:p>
          <a:p>
            <a:pPr algn="ctr"/>
            <a:endParaRPr lang="hu-HU" sz="2000" dirty="0" smtClean="0"/>
          </a:p>
          <a:p>
            <a:pPr algn="ctr"/>
            <a:r>
              <a:rPr lang="hu-HU" sz="2000" dirty="0" err="1"/>
              <a:t>www.mosonmagyarovar-clld.hu</a:t>
            </a:r>
            <a:endParaRPr lang="hu-HU" sz="2000" dirty="0"/>
          </a:p>
          <a:p>
            <a:pPr algn="ctr"/>
            <a:r>
              <a:rPr lang="hu-HU" sz="2000" dirty="0" smtClean="0"/>
              <a:t>06-96/579-706</a:t>
            </a:r>
          </a:p>
          <a:p>
            <a:pPr algn="ctr"/>
            <a:r>
              <a:rPr lang="hu-HU" sz="2000" dirty="0" err="1" smtClean="0">
                <a:hlinkClick r:id="rId3"/>
              </a:rPr>
              <a:t>info</a:t>
            </a:r>
            <a:r>
              <a:rPr lang="hu-HU" sz="2000" dirty="0" smtClean="0">
                <a:hlinkClick r:id="rId3"/>
              </a:rPr>
              <a:t>@</a:t>
            </a:r>
            <a:r>
              <a:rPr lang="hu-HU" sz="2000" dirty="0" err="1" smtClean="0">
                <a:hlinkClick r:id="rId3"/>
              </a:rPr>
              <a:t>mosonmagyarovar-clld.hu</a:t>
            </a:r>
            <a:r>
              <a:rPr lang="hu-HU" sz="2000" dirty="0" smtClean="0"/>
              <a:t> </a:t>
            </a:r>
          </a:p>
          <a:p>
            <a:pPr algn="ctr"/>
            <a:endParaRPr lang="hu-HU" sz="2000" dirty="0"/>
          </a:p>
          <a:p>
            <a:pPr algn="ctr"/>
            <a:r>
              <a:rPr lang="hu-HU" sz="2000" dirty="0" smtClean="0"/>
              <a:t>9200 Mosonmagyaróvár, Erkel Ferenc utca 14.</a:t>
            </a:r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HACS munkaszervezete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19256" cy="5162252"/>
          </a:xfrm>
        </p:spPr>
        <p:txBody>
          <a:bodyPr/>
          <a:lstStyle/>
          <a:p>
            <a:r>
              <a:rPr lang="hu-HU" b="1" u="sng" dirty="0" smtClean="0">
                <a:latin typeface="+mj-lt"/>
              </a:rPr>
              <a:t>Forrás: TOP-7.1.1-16-H-006-4</a:t>
            </a:r>
            <a:endParaRPr lang="hu-HU" b="1" u="sng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Felhívás 5.5.</a:t>
            </a:r>
            <a:br>
              <a:rPr lang="hu-HU" dirty="0" smtClean="0"/>
            </a:br>
            <a:r>
              <a:rPr lang="hu-HU" dirty="0" smtClean="0"/>
              <a:t>Az elszámolható költségek köre</a:t>
            </a: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98" y="1756810"/>
            <a:ext cx="8407658" cy="484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6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989" y="1268760"/>
            <a:ext cx="8372483" cy="5281135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Csatolandó mellékletek listája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59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7" y="1484784"/>
            <a:ext cx="8259079" cy="4968552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373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00162"/>
            <a:ext cx="8095987" cy="5369198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1800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33692"/>
            <a:ext cx="8525131" cy="4323947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009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1"/>
            <a:ext cx="8695223" cy="2776512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KÃ©ptalÃ¡lat a kÃ¶vetkezÅre: âfontos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870" y="4748831"/>
            <a:ext cx="2092505" cy="157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302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43702" y="2636912"/>
            <a:ext cx="8147248" cy="1993900"/>
          </a:xfrm>
        </p:spPr>
        <p:txBody>
          <a:bodyPr>
            <a:normAutofit/>
          </a:bodyPr>
          <a:lstStyle/>
          <a:p>
            <a:pPr algn="just"/>
            <a:r>
              <a:rPr lang="hu-HU" sz="2000" dirty="0" smtClean="0"/>
              <a:t>A helyi támogatási kérelem adatlapban és a hozzá kapcsolódó szakmai dokumentumban kérjük, térjen ki a tartalmi értékelési szempontokra, amelyek a </a:t>
            </a:r>
            <a:r>
              <a:rPr lang="hu-HU" sz="2000" b="1" dirty="0" smtClean="0"/>
              <a:t>helyi felhívás 4.4.2. pontjában </a:t>
            </a:r>
            <a:r>
              <a:rPr lang="hu-HU" sz="2000" dirty="0" smtClean="0"/>
              <a:t>találhatók.</a:t>
            </a:r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Tartami értékelési szempontok</a:t>
            </a:r>
            <a:endParaRPr lang="hu-HU" dirty="0"/>
          </a:p>
        </p:txBody>
      </p:sp>
      <p:pic>
        <p:nvPicPr>
          <p:cNvPr id="5" name="Picture 2" descr="KÃ©ptalÃ¡lat a kÃ¶vetkezÅre: âfontos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870" y="4509120"/>
            <a:ext cx="2092505" cy="157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582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075240" cy="5306268"/>
          </a:xfrm>
        </p:spPr>
        <p:txBody>
          <a:bodyPr>
            <a:noAutofit/>
          </a:bodyPr>
          <a:lstStyle/>
          <a:p>
            <a:r>
              <a:rPr lang="hu-HU" sz="2000" b="1" dirty="0" smtClean="0"/>
              <a:t>A támogatási kérelem benyújtásának módja </a:t>
            </a:r>
          </a:p>
          <a:p>
            <a:endParaRPr lang="hu-HU" sz="2000" dirty="0" smtClean="0"/>
          </a:p>
          <a:p>
            <a:r>
              <a:rPr lang="hu-HU" sz="2000" dirty="0" smtClean="0"/>
              <a:t>Papír alapon és elektronikus formában (CD/DVD lemezen)</a:t>
            </a:r>
          </a:p>
          <a:p>
            <a:endParaRPr lang="hu-HU" sz="2000" dirty="0"/>
          </a:p>
          <a:p>
            <a:endParaRPr lang="hu-HU" sz="2000" dirty="0" smtClean="0"/>
          </a:p>
          <a:p>
            <a:pPr algn="ctr"/>
            <a:r>
              <a:rPr lang="hu-HU" sz="2000" dirty="0" smtClean="0"/>
              <a:t>Személyesen </a:t>
            </a:r>
          </a:p>
          <a:p>
            <a:pPr algn="ctr"/>
            <a:endParaRPr lang="hu-HU" sz="2000" dirty="0"/>
          </a:p>
          <a:p>
            <a:pPr algn="ctr"/>
            <a:r>
              <a:rPr lang="hu-HU" sz="2000" dirty="0"/>
              <a:t>v</a:t>
            </a:r>
            <a:r>
              <a:rPr lang="hu-HU" sz="2000" dirty="0" smtClean="0"/>
              <a:t>agy</a:t>
            </a:r>
          </a:p>
          <a:p>
            <a:pPr algn="ctr"/>
            <a:endParaRPr lang="hu-HU" sz="2000" dirty="0"/>
          </a:p>
          <a:p>
            <a:pPr algn="ctr"/>
            <a:r>
              <a:rPr lang="hu-HU" sz="2000" dirty="0" smtClean="0"/>
              <a:t>Postai küldeményként a Mosonmagyaróvári Helyi Akciócsoport címére </a:t>
            </a:r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Kérelmek benyújtása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86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85013" y="1700808"/>
            <a:ext cx="8003232" cy="4691063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u-HU" sz="2000" dirty="0">
                <a:latin typeface="+mj-lt"/>
              </a:rPr>
              <a:t>Az elkészített és benyújtott dokumentációt a </a:t>
            </a:r>
            <a:r>
              <a:rPr lang="hu-HU" sz="2000" dirty="0" smtClean="0">
                <a:latin typeface="+mj-lt"/>
              </a:rPr>
              <a:t>HACS </a:t>
            </a:r>
            <a:r>
              <a:rPr lang="hu-HU" sz="2000" dirty="0">
                <a:latin typeface="+mj-lt"/>
              </a:rPr>
              <a:t>munkaszervezete jogosultsági és tartalmi szempontból ellenőrzi, bírálja (szükség esetén </a:t>
            </a:r>
            <a:r>
              <a:rPr lang="hu-HU" sz="2000" dirty="0" err="1">
                <a:latin typeface="+mj-lt"/>
              </a:rPr>
              <a:t>hiánypótoltatja</a:t>
            </a:r>
            <a:r>
              <a:rPr lang="hu-HU" sz="2000" dirty="0">
                <a:latin typeface="+mj-lt"/>
              </a:rPr>
              <a:t>), majd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u-HU" sz="2000" dirty="0">
                <a:latin typeface="+mj-lt"/>
              </a:rPr>
              <a:t>a HACS </a:t>
            </a:r>
            <a:r>
              <a:rPr lang="hu-HU" sz="2000" dirty="0" smtClean="0">
                <a:latin typeface="+mj-lt"/>
              </a:rPr>
              <a:t>Bíráló Bizottsága </a:t>
            </a:r>
            <a:r>
              <a:rPr lang="hu-HU" sz="2000" dirty="0">
                <a:latin typeface="+mj-lt"/>
              </a:rPr>
              <a:t>döntési javaslatot hoz a támogatásról vagy elutasításról,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u-HU" sz="2000" dirty="0">
                <a:latin typeface="+mj-lt"/>
              </a:rPr>
              <a:t>a támogatott projekt feltöltése a pályázati rendszerbe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u-HU" sz="2000" dirty="0">
                <a:latin typeface="+mj-lt"/>
              </a:rPr>
              <a:t>IH végső ellenőrzést végez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u-HU" sz="2000" dirty="0">
                <a:latin typeface="+mj-lt"/>
              </a:rPr>
              <a:t>Támogatói okirat hatályba </a:t>
            </a:r>
            <a:r>
              <a:rPr lang="hu-HU" sz="2000" dirty="0" smtClean="0">
                <a:latin typeface="+mj-lt"/>
              </a:rPr>
              <a:t>lépése (MÁK)</a:t>
            </a:r>
            <a:endParaRPr lang="hu-HU" sz="2000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9687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323528" y="1426293"/>
            <a:ext cx="8496944" cy="46910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>
                <a:latin typeface="+mn-lt"/>
              </a:rPr>
              <a:t>TOP-7.1.1-16-H-006-2</a:t>
            </a:r>
            <a:endParaRPr lang="hu-HU" sz="20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000" b="1" dirty="0">
                <a:latin typeface="+mn-lt"/>
              </a:rPr>
              <a:t>Közösségi akciók - A kulturális múlt, jelen és jövő megismertetése programokon és közösségteremtő rendezvényeken keresztül</a:t>
            </a:r>
            <a:endParaRPr lang="hu-HU" sz="20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20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+mn-lt"/>
              </a:rPr>
              <a:t>TOP-7.1.1-16-H-006-3</a:t>
            </a:r>
          </a:p>
          <a:p>
            <a:r>
              <a:rPr lang="hu-HU" sz="2000" b="1" dirty="0" err="1">
                <a:latin typeface="+mn-lt"/>
              </a:rPr>
              <a:t>VirágzÓvár</a:t>
            </a:r>
            <a:r>
              <a:rPr lang="hu-HU" sz="2000" b="1" dirty="0">
                <a:latin typeface="+mn-lt"/>
              </a:rPr>
              <a:t>: közösségépítő kezdeményezések </a:t>
            </a:r>
            <a:r>
              <a:rPr lang="hu-HU" sz="2000" b="1" dirty="0" smtClean="0">
                <a:latin typeface="+mn-lt"/>
              </a:rPr>
              <a:t>megvalósítása</a:t>
            </a:r>
          </a:p>
          <a:p>
            <a:endParaRPr lang="hu-HU" sz="2000" b="1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+mn-lt"/>
              </a:rPr>
              <a:t>TOP-7.1.1-16-H-006-4</a:t>
            </a:r>
          </a:p>
          <a:p>
            <a:r>
              <a:rPr lang="hu-HU" sz="2000" b="1" dirty="0">
                <a:latin typeface="+mn-lt"/>
              </a:rPr>
              <a:t>Szedd Magad! - a helyi civil közösségek kapacitásfejlesztése az alulról szerveződő közösségi együttműködések erősítése érdekében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20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latin typeface="+mn-lt"/>
              </a:rPr>
              <a:t>TOP-7.1.1-16-H-006-5</a:t>
            </a:r>
            <a:endParaRPr lang="hu-HU" sz="2000" b="1" dirty="0">
              <a:latin typeface="+mn-lt"/>
            </a:endParaRPr>
          </a:p>
          <a:p>
            <a:r>
              <a:rPr lang="hu-HU" sz="2000" b="1" dirty="0" err="1">
                <a:latin typeface="+mn-lt"/>
              </a:rPr>
              <a:t>JátszÓvár</a:t>
            </a:r>
            <a:r>
              <a:rPr lang="hu-HU" sz="2000" b="1" dirty="0">
                <a:latin typeface="+mn-lt"/>
              </a:rPr>
              <a:t>: a közösségi alkalmak számának növelése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Helyi felhívások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01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Szakaszok, rendelkezésre álló forrás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23111"/>
              </p:ext>
            </p:extLst>
          </p:nvPr>
        </p:nvGraphicFramePr>
        <p:xfrm>
          <a:off x="611560" y="1584629"/>
          <a:ext cx="777686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I_02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I_03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I_04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I_05</a:t>
                      </a:r>
                      <a:endParaRPr lang="hu-HU" sz="2000" dirty="0"/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Szakaszok</a:t>
                      </a:r>
                      <a:endParaRPr lang="hu-H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2019.04.30.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2019.02.28.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2019.04.30.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strike="sng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2019.02.28.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2019.05.31.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2019.04.30.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2019.05.31.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2019.04.30.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19920"/>
              </p:ext>
            </p:extLst>
          </p:nvPr>
        </p:nvGraphicFramePr>
        <p:xfrm>
          <a:off x="611560" y="3429000"/>
          <a:ext cx="777686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I_02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I_03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I_04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I_05</a:t>
                      </a:r>
                      <a:endParaRPr lang="hu-HU" sz="2000" dirty="0"/>
                    </a:p>
                  </a:txBody>
                  <a:tcPr anchor="ctr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Rendelkezésre álló forrás</a:t>
                      </a:r>
                      <a:endParaRPr lang="hu-H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Millió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59 Millió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Millió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49,5 Millió</a:t>
                      </a:r>
                    </a:p>
                  </a:txBody>
                  <a:tcPr anchor="ctr"/>
                </a:tc>
              </a:tr>
              <a:tr h="3384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 Millió</a:t>
                      </a:r>
                      <a:endParaRPr lang="hu-HU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 smtClean="0"/>
                        <a:t>2-7 Millió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1-3 Millió</a:t>
                      </a:r>
                      <a:endParaRPr lang="hu-H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2-10 Millió</a:t>
                      </a:r>
                      <a:endParaRPr lang="hu-HU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626512" y="5264689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felhívások </a:t>
            </a:r>
            <a:r>
              <a:rPr lang="hu-HU" dirty="0"/>
              <a:t>forrását az Európai Szociális Alap és Magyarország költségvetése társfinanszírozásban biztosítja. </a:t>
            </a:r>
            <a:endParaRPr lang="hu-HU" dirty="0" smtClean="0"/>
          </a:p>
          <a:p>
            <a:pPr algn="ctr"/>
            <a:endParaRPr lang="hu-HU" dirty="0"/>
          </a:p>
          <a:p>
            <a:pPr algn="ctr"/>
            <a:r>
              <a:rPr lang="hu-HU" dirty="0"/>
              <a:t>A támogatás maximális mértéke az összes elszámolható költség 100%-a.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12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4691063"/>
          </a:xfrm>
        </p:spPr>
        <p:txBody>
          <a:bodyPr>
            <a:normAutofit/>
          </a:bodyPr>
          <a:lstStyle/>
          <a:p>
            <a:r>
              <a:rPr lang="hu-HU" sz="1800" dirty="0" smtClean="0"/>
              <a:t>Felhívás 3.1.1. pontja </a:t>
            </a:r>
          </a:p>
          <a:p>
            <a:endParaRPr lang="hu-HU" sz="1800" dirty="0" smtClean="0"/>
          </a:p>
          <a:p>
            <a:r>
              <a:rPr lang="hu-HU" sz="1800" b="1" dirty="0" smtClean="0"/>
              <a:t>TOP-7.1.1-16-H-006-2</a:t>
            </a:r>
            <a:endParaRPr lang="hu-HU" sz="1800" dirty="0"/>
          </a:p>
          <a:p>
            <a:r>
              <a:rPr lang="hu-HU" sz="1800" i="1" dirty="0"/>
              <a:t>A város szellemi örökségének népszerűsítése</a:t>
            </a:r>
            <a:endParaRPr lang="hu-HU" sz="1800" dirty="0"/>
          </a:p>
          <a:p>
            <a:r>
              <a:rPr lang="hu-HU" sz="1800" dirty="0"/>
              <a:t> Kulturális programok folytatása a helyi közösségek bevonásával a korábbi programok</a:t>
            </a:r>
          </a:p>
          <a:p>
            <a:r>
              <a:rPr lang="hu-HU" sz="1800" dirty="0"/>
              <a:t>tapasztalataira építve</a:t>
            </a:r>
          </a:p>
          <a:p>
            <a:r>
              <a:rPr lang="hu-HU" sz="1800" dirty="0"/>
              <a:t> Közösségi terekhez kapcsolódó, városi kulturális akciók </a:t>
            </a:r>
            <a:r>
              <a:rPr lang="hu-HU" sz="1800" dirty="0" smtClean="0"/>
              <a:t>végrehajtása</a:t>
            </a:r>
          </a:p>
          <a:p>
            <a:endParaRPr lang="hu-HU" sz="1800" dirty="0"/>
          </a:p>
          <a:p>
            <a:r>
              <a:rPr lang="hu-HU" sz="1800" i="1" dirty="0"/>
              <a:t>Közösségek és rendezvények kulturális tevékenységének támogatása</a:t>
            </a:r>
            <a:endParaRPr lang="hu-HU" sz="1800" dirty="0"/>
          </a:p>
          <a:p>
            <a:r>
              <a:rPr lang="hu-HU" sz="1800" dirty="0"/>
              <a:t> Közösségi kezdeményezéseken alapuló kulturális rendezvények</a:t>
            </a:r>
          </a:p>
          <a:p>
            <a:r>
              <a:rPr lang="hu-HU" sz="1800" dirty="0"/>
              <a:t> Programok népszerűsítését szolgáló fejlesztések: a közösségi és kulturális programok</a:t>
            </a:r>
          </a:p>
          <a:p>
            <a:r>
              <a:rPr lang="hu-HU" sz="1800" dirty="0"/>
              <a:t>elérhetőségének megteremtése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Önállóan támogatható tevékenységek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89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323528" y="1268760"/>
            <a:ext cx="8280920" cy="5472608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/>
              <a:t>TOP-7.1.1-16-H-006-3</a:t>
            </a:r>
          </a:p>
          <a:p>
            <a:endParaRPr lang="hu-HU" dirty="0" smtClean="0"/>
          </a:p>
          <a:p>
            <a:r>
              <a:rPr lang="hu-HU" b="1" dirty="0"/>
              <a:t>a) Környezettudatosságot támogató tevékenységek ösztönzése</a:t>
            </a:r>
          </a:p>
          <a:p>
            <a:r>
              <a:rPr lang="hu-HU" dirty="0"/>
              <a:t> a Virágzó Város program folytatása a helyi közösségek bevonásával, a korábbi </a:t>
            </a:r>
            <a:r>
              <a:rPr lang="hu-HU" dirty="0" smtClean="0"/>
              <a:t>program tapasztalataira </a:t>
            </a:r>
            <a:r>
              <a:rPr lang="hu-HU" dirty="0"/>
              <a:t>építve</a:t>
            </a:r>
          </a:p>
          <a:p>
            <a:r>
              <a:rPr lang="hu-HU" dirty="0"/>
              <a:t> közösségi terekhez kapcsolódó, városi környezettudatossági akciók végrehajtása</a:t>
            </a:r>
          </a:p>
          <a:p>
            <a:r>
              <a:rPr lang="hu-HU" dirty="0"/>
              <a:t> a városi piac fejlesztése - Szigetközi Szatyor Program működtetése</a:t>
            </a:r>
          </a:p>
          <a:p>
            <a:r>
              <a:rPr lang="hu-HU" b="1" dirty="0"/>
              <a:t>b) Helyi (városrészi, szomszédsági) identitást erősítő tevékenységek</a:t>
            </a:r>
          </a:p>
          <a:p>
            <a:r>
              <a:rPr lang="hu-HU" dirty="0"/>
              <a:t> városrészi társadalmi párbeszédet elősegítő megoldások kialakítása és működtetése (</a:t>
            </a:r>
            <a:r>
              <a:rPr lang="hu-HU" dirty="0" smtClean="0"/>
              <a:t>pl. városrészi </a:t>
            </a:r>
            <a:r>
              <a:rPr lang="hu-HU" dirty="0"/>
              <a:t>kerekasztalok)</a:t>
            </a:r>
          </a:p>
          <a:p>
            <a:r>
              <a:rPr lang="hu-HU" dirty="0"/>
              <a:t> városrészi tradíciókat, történeteket megelevenítő akciók, utcai </a:t>
            </a:r>
            <a:r>
              <a:rPr lang="hu-HU" dirty="0" smtClean="0"/>
              <a:t>kiállítások, hagyományteremtő </a:t>
            </a:r>
            <a:r>
              <a:rPr lang="hu-HU" dirty="0"/>
              <a:t>kezdeményezések megvalósítása</a:t>
            </a:r>
          </a:p>
          <a:p>
            <a:r>
              <a:rPr lang="hu-HU" b="1" dirty="0"/>
              <a:t>c) Befektetés a fiatalok jövőjébe</a:t>
            </a:r>
          </a:p>
          <a:p>
            <a:r>
              <a:rPr lang="hu-HU" dirty="0"/>
              <a:t> kreatív nevelőműhelyek szervezése</a:t>
            </a:r>
          </a:p>
          <a:p>
            <a:r>
              <a:rPr lang="hu-HU" dirty="0"/>
              <a:t> </a:t>
            </a:r>
            <a:r>
              <a:rPr lang="hu-HU" dirty="0" err="1"/>
              <a:t>munkaerőpiaci</a:t>
            </a:r>
            <a:r>
              <a:rPr lang="hu-HU" dirty="0"/>
              <a:t> versenyképességet szolgáló tevékenységek elindítása: </a:t>
            </a:r>
            <a:r>
              <a:rPr lang="hu-HU" dirty="0" smtClean="0"/>
              <a:t>pályaorientáció (szakmaismertető </a:t>
            </a:r>
            <a:r>
              <a:rPr lang="hu-HU" dirty="0"/>
              <a:t>és  </a:t>
            </a:r>
            <a:r>
              <a:rPr lang="hu-HU" dirty="0" smtClean="0"/>
              <a:t>bemutató </a:t>
            </a:r>
            <a:r>
              <a:rPr lang="hu-HU" dirty="0"/>
              <a:t>programsorozatok, kreatív személyek </a:t>
            </a:r>
            <a:r>
              <a:rPr lang="hu-HU" dirty="0" smtClean="0"/>
              <a:t>sikeres életpályájának </a:t>
            </a:r>
            <a:r>
              <a:rPr lang="hu-HU" dirty="0"/>
              <a:t>bemutatása)</a:t>
            </a:r>
          </a:p>
          <a:p>
            <a:r>
              <a:rPr lang="hu-HU" dirty="0"/>
              <a:t> tanoda jellegű programok elindítása a hátrányos helyzetűek felzárkóztatása </a:t>
            </a:r>
            <a:r>
              <a:rPr lang="hu-HU" dirty="0" smtClean="0"/>
              <a:t>érdekében (</a:t>
            </a:r>
            <a:r>
              <a:rPr lang="hu-HU" dirty="0" err="1" smtClean="0"/>
              <a:t>tanulásimódszertan-fejlesztés</a:t>
            </a:r>
            <a:r>
              <a:rPr lang="hu-HU" dirty="0"/>
              <a:t>)</a:t>
            </a:r>
          </a:p>
          <a:p>
            <a:r>
              <a:rPr lang="hu-HU" dirty="0"/>
              <a:t> mentorprogramok diákközösségek létrejöttéhez és megerősödéséhez, iskolai </a:t>
            </a:r>
            <a:r>
              <a:rPr lang="hu-HU" dirty="0" smtClean="0"/>
              <a:t>aktív közösségek </a:t>
            </a:r>
            <a:r>
              <a:rPr lang="hu-HU" dirty="0"/>
              <a:t>(rádiók, újságok, színjátszó és egyéb művészeti körök) </a:t>
            </a:r>
            <a:r>
              <a:rPr lang="hu-HU" dirty="0" smtClean="0"/>
              <a:t>alapítása, működtetése </a:t>
            </a:r>
            <a:r>
              <a:rPr lang="hu-HU" dirty="0"/>
              <a:t>érdekében</a:t>
            </a:r>
          </a:p>
          <a:p>
            <a:r>
              <a:rPr lang="hu-HU" b="1" dirty="0"/>
              <a:t>d) Helyi, közösségi alapú gazdaságfejlesztési megoldások kialakítása, elterjesztése, </a:t>
            </a:r>
            <a:r>
              <a:rPr lang="hu-HU" b="1" dirty="0" smtClean="0"/>
              <a:t>népszerűsítése kisközösségekben</a:t>
            </a:r>
            <a:endParaRPr lang="hu-HU" b="1" dirty="0"/>
          </a:p>
          <a:p>
            <a:r>
              <a:rPr lang="hu-HU" dirty="0"/>
              <a:t> helyi hagyományokra épülő kézműves (népi) mesterségek újratanítása a </a:t>
            </a:r>
            <a:r>
              <a:rPr lang="hu-HU" dirty="0" smtClean="0"/>
              <a:t>kulturális intézmények</a:t>
            </a:r>
            <a:r>
              <a:rPr lang="hu-HU" dirty="0"/>
              <a:t>, a civilek, a </a:t>
            </a:r>
            <a:r>
              <a:rPr lang="hu-HU" dirty="0" smtClean="0"/>
              <a:t>kézműves mesterek </a:t>
            </a:r>
            <a:r>
              <a:rPr lang="hu-HU" dirty="0"/>
              <a:t>és a vállalkozások </a:t>
            </a:r>
            <a:r>
              <a:rPr lang="hu-HU" dirty="0" smtClean="0"/>
              <a:t>együttműködésének keretében</a:t>
            </a:r>
            <a:endParaRPr lang="hu-HU" dirty="0"/>
          </a:p>
          <a:p>
            <a:r>
              <a:rPr lang="hu-HU" dirty="0"/>
              <a:t> a helyi vállalkozási kultúrát fejlesztő, szociális gazdaság jellegű </a:t>
            </a:r>
            <a:r>
              <a:rPr lang="hu-HU" dirty="0" smtClean="0"/>
              <a:t>tevékenységek támogatása </a:t>
            </a:r>
            <a:r>
              <a:rPr lang="hu-HU" dirty="0"/>
              <a:t>a munkahelyteremtés és jövedelemgenerálás céljából</a:t>
            </a:r>
            <a:endParaRPr lang="hu-HU" b="1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58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4691063"/>
          </a:xfrm>
        </p:spPr>
        <p:txBody>
          <a:bodyPr>
            <a:noAutofit/>
          </a:bodyPr>
          <a:lstStyle/>
          <a:p>
            <a:r>
              <a:rPr lang="hu-HU" sz="2400" b="1" dirty="0" smtClean="0"/>
              <a:t>TOP-7.1.1-16-H-006-4</a:t>
            </a:r>
            <a:endParaRPr lang="hu-HU" sz="2400" i="1" dirty="0" smtClean="0"/>
          </a:p>
          <a:p>
            <a:endParaRPr lang="hu-HU" sz="2400" i="1" dirty="0"/>
          </a:p>
          <a:p>
            <a:r>
              <a:rPr lang="hu-HU" sz="2400" i="1" dirty="0" smtClean="0"/>
              <a:t>Helyi </a:t>
            </a:r>
            <a:r>
              <a:rPr lang="hu-HU" sz="2400" i="1" dirty="0"/>
              <a:t>aktivitást, társadalmi szolidaritást elősegítő tevékenységek</a:t>
            </a:r>
            <a:endParaRPr lang="hu-HU" sz="2400" dirty="0"/>
          </a:p>
          <a:p>
            <a:r>
              <a:rPr lang="hu-HU" sz="2400" dirty="0"/>
              <a:t>• önkéntesség támogatása</a:t>
            </a:r>
          </a:p>
          <a:p>
            <a:r>
              <a:rPr lang="hu-HU" sz="2400" dirty="0"/>
              <a:t>• adományozói kultúra fejlesztését célzó </a:t>
            </a:r>
            <a:r>
              <a:rPr lang="hu-HU" sz="2400" dirty="0" smtClean="0"/>
              <a:t>akciók</a:t>
            </a:r>
          </a:p>
          <a:p>
            <a:endParaRPr lang="hu-HU" sz="2400" dirty="0"/>
          </a:p>
          <a:p>
            <a:r>
              <a:rPr lang="hu-HU" sz="2400" i="1" dirty="0"/>
              <a:t>A nonprofit szervezetek abszorpciós kapacitásainak javítása</a:t>
            </a:r>
            <a:endParaRPr lang="hu-HU" sz="2400" dirty="0"/>
          </a:p>
          <a:p>
            <a:r>
              <a:rPr lang="hu-HU" sz="2400" dirty="0"/>
              <a:t>• tréningek, tanulmányutak, tapasztalatátadó rendezvények</a:t>
            </a:r>
          </a:p>
          <a:p>
            <a:r>
              <a:rPr lang="hu-HU" sz="2400" dirty="0"/>
              <a:t>• tájékozódást segítő on-line felület fejlesztése, kiadványok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40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8579296" cy="5472608"/>
          </a:xfrm>
        </p:spPr>
        <p:txBody>
          <a:bodyPr>
            <a:normAutofit fontScale="92500" lnSpcReduction="10000"/>
          </a:bodyPr>
          <a:lstStyle/>
          <a:p>
            <a:r>
              <a:rPr lang="hu-HU" sz="1600" b="1" dirty="0" smtClean="0"/>
              <a:t>TOP-7.1.1-16-H-006-5</a:t>
            </a:r>
          </a:p>
          <a:p>
            <a:endParaRPr lang="hu-HU" sz="1600" b="1" i="1" dirty="0"/>
          </a:p>
          <a:p>
            <a:r>
              <a:rPr lang="hu-HU" sz="1600" i="1" dirty="0"/>
              <a:t>Művészeti csoportok, alkotók színpadi és köztéri fellépéseinek támogatása</a:t>
            </a:r>
            <a:endParaRPr lang="hu-HU" sz="1600" dirty="0"/>
          </a:p>
          <a:p>
            <a:r>
              <a:rPr lang="hu-HU" sz="1600" dirty="0"/>
              <a:t> fúvószenekarok, énekkarok, néptánccsoportok számára </a:t>
            </a:r>
            <a:r>
              <a:rPr lang="hu-HU" sz="1600" dirty="0" err="1"/>
              <a:t>összművészeti</a:t>
            </a:r>
            <a:r>
              <a:rPr lang="hu-HU" sz="1600" dirty="0"/>
              <a:t> </a:t>
            </a:r>
            <a:r>
              <a:rPr lang="hu-HU" sz="1600" dirty="0" smtClean="0"/>
              <a:t>bemutatkozási lehetőségek </a:t>
            </a:r>
            <a:r>
              <a:rPr lang="hu-HU" sz="1600" dirty="0"/>
              <a:t>megteremtése</a:t>
            </a:r>
          </a:p>
          <a:p>
            <a:r>
              <a:rPr lang="hu-HU" sz="1600" dirty="0"/>
              <a:t> ifjúsági művészeti csoportok számára bemutatkozási lehetőségek biztosítása</a:t>
            </a:r>
          </a:p>
          <a:p>
            <a:r>
              <a:rPr lang="hu-HU" sz="1600" dirty="0"/>
              <a:t> kulturális menedzsment szolgáltatás nyújtása és az ilyen jellegű tudás elterjesztése, </a:t>
            </a:r>
            <a:r>
              <a:rPr lang="hu-HU" sz="1600" dirty="0" smtClean="0"/>
              <a:t>produkciók, csoportok </a:t>
            </a:r>
            <a:r>
              <a:rPr lang="hu-HU" sz="1600" dirty="0" err="1"/>
              <a:t>mentorálása</a:t>
            </a:r>
            <a:r>
              <a:rPr lang="hu-HU" sz="1600" dirty="0"/>
              <a:t>, karrierjének támogatása</a:t>
            </a:r>
          </a:p>
          <a:p>
            <a:r>
              <a:rPr lang="hu-HU" sz="1600" dirty="0"/>
              <a:t> (vándor)kiállítások szervezése a kulturális-közművelődési és </a:t>
            </a:r>
            <a:r>
              <a:rPr lang="hu-HU" sz="1600" dirty="0" err="1"/>
              <a:t>sportrekreációs</a:t>
            </a:r>
            <a:r>
              <a:rPr lang="hu-HU" sz="1600" dirty="0"/>
              <a:t> </a:t>
            </a:r>
            <a:r>
              <a:rPr lang="hu-HU" sz="1600" dirty="0" smtClean="0"/>
              <a:t>terek együttműködésével</a:t>
            </a:r>
          </a:p>
          <a:p>
            <a:endParaRPr lang="hu-HU" sz="1600" dirty="0"/>
          </a:p>
          <a:p>
            <a:r>
              <a:rPr lang="hu-HU" sz="1600" i="1" dirty="0"/>
              <a:t>Kulturális és természeti örökségekre építő programok szervezése a </a:t>
            </a:r>
            <a:r>
              <a:rPr lang="hu-HU" sz="1600" i="1" dirty="0" smtClean="0"/>
              <a:t>helyi</a:t>
            </a:r>
            <a:r>
              <a:rPr lang="hu-HU" sz="1600" dirty="0"/>
              <a:t> </a:t>
            </a:r>
            <a:r>
              <a:rPr lang="hu-HU" sz="1600" i="1" dirty="0" smtClean="0"/>
              <a:t>lakosság </a:t>
            </a:r>
            <a:r>
              <a:rPr lang="hu-HU" sz="1600" i="1" dirty="0"/>
              <a:t>bevonásával</a:t>
            </a:r>
            <a:endParaRPr lang="hu-HU" sz="1600" dirty="0"/>
          </a:p>
          <a:p>
            <a:r>
              <a:rPr lang="hu-HU" sz="1600" dirty="0"/>
              <a:t> az egyetem és a város együttműködésével megvalósuló közösségépítő rendezvények támogatása</a:t>
            </a:r>
          </a:p>
          <a:p>
            <a:r>
              <a:rPr lang="hu-HU" sz="1600" dirty="0"/>
              <a:t> turistákat is vonzó városi szintű rendezvénysorozat szervezése a helyi civilek bevonásával</a:t>
            </a:r>
          </a:p>
          <a:p>
            <a:r>
              <a:rPr lang="hu-HU" sz="1600" dirty="0"/>
              <a:t> társadalmi aktivitást és szolidaritást segítő sportprogramok szervezése</a:t>
            </a:r>
          </a:p>
          <a:p>
            <a:r>
              <a:rPr lang="hu-HU" sz="1600" dirty="0"/>
              <a:t> attraktív toborzó kampányok támogatása a közösségi életben résztvevők számának </a:t>
            </a:r>
            <a:r>
              <a:rPr lang="hu-HU" sz="1600" dirty="0" smtClean="0"/>
              <a:t>növelése érdekében</a:t>
            </a:r>
            <a:endParaRPr lang="hu-HU" sz="1600" dirty="0"/>
          </a:p>
          <a:p>
            <a:r>
              <a:rPr lang="hu-HU" sz="1600" dirty="0"/>
              <a:t> a külföldi és a települést alvóvárosként használók bevonása rendezvények és akciók segítségével</a:t>
            </a:r>
          </a:p>
          <a:p>
            <a:r>
              <a:rPr lang="hu-HU" sz="1600" dirty="0"/>
              <a:t>(</a:t>
            </a:r>
            <a:r>
              <a:rPr lang="hu-HU" sz="1600" dirty="0" err="1"/>
              <a:t>interetnikus</a:t>
            </a:r>
            <a:r>
              <a:rPr lang="hu-HU" sz="1600" dirty="0"/>
              <a:t> programkínálat kialakítása)</a:t>
            </a:r>
          </a:p>
          <a:p>
            <a:r>
              <a:rPr lang="hu-HU" sz="1600" dirty="0"/>
              <a:t> közművelődési szolgáltatások integrálása a programrendszerbe</a:t>
            </a:r>
            <a:endParaRPr lang="hu-HU" sz="1600" i="1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2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971600" y="2060848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Legfontosabb dokumentumok:</a:t>
            </a:r>
          </a:p>
          <a:p>
            <a:endParaRPr lang="hu-HU" sz="2400" dirty="0"/>
          </a:p>
          <a:p>
            <a:pPr marL="285750" indent="-285750">
              <a:buFontTx/>
              <a:buChar char="-"/>
            </a:pPr>
            <a:r>
              <a:rPr lang="hu-HU" sz="2400" dirty="0" smtClean="0"/>
              <a:t>Helyi támogatási kérelem adatlap</a:t>
            </a:r>
          </a:p>
          <a:p>
            <a:pPr marL="285750" indent="-285750">
              <a:buFontTx/>
              <a:buChar char="-"/>
            </a:pPr>
            <a:r>
              <a:rPr lang="hu-HU" sz="2400" dirty="0"/>
              <a:t>Szakmai dokumentum </a:t>
            </a:r>
            <a:endParaRPr lang="hu-HU" sz="2400" dirty="0" smtClean="0"/>
          </a:p>
          <a:p>
            <a:pPr marL="285750" indent="-285750">
              <a:buFontTx/>
              <a:buChar char="-"/>
            </a:pPr>
            <a:endParaRPr lang="hu-HU" sz="2400" dirty="0"/>
          </a:p>
          <a:p>
            <a:pPr marL="285750" indent="-285750">
              <a:buFontTx/>
              <a:buChar char="-"/>
            </a:pPr>
            <a:endParaRPr lang="hu-HU" sz="2400" dirty="0"/>
          </a:p>
          <a:p>
            <a:r>
              <a:rPr lang="hu-HU" sz="2400" dirty="0" smtClean="0"/>
              <a:t>-  Helyi felhívás</a:t>
            </a:r>
          </a:p>
          <a:p>
            <a:pPr marL="285750" indent="-285750">
              <a:buFontTx/>
              <a:buChar char="-"/>
            </a:pPr>
            <a:r>
              <a:rPr lang="hu-HU" sz="2400" dirty="0" smtClean="0"/>
              <a:t>HKFS (Helyi Közösségi Fejlesztési Stratégia)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584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1119</Words>
  <Application>Microsoft Office PowerPoint</Application>
  <PresentationFormat>Diavetítés a képernyőre (4:3 oldalarány)</PresentationFormat>
  <Paragraphs>254</Paragraphs>
  <Slides>29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Office-téma</vt:lpstr>
      <vt:lpstr>TOP-7.1.1-16-2016-00006  Mosonmagyaróvári Helyi Akciócsoport </vt:lpstr>
      <vt:lpstr>HACS munkaszervezete </vt:lpstr>
      <vt:lpstr>Helyi felhívások </vt:lpstr>
      <vt:lpstr>Szakaszok, rendelkezésre álló forrás</vt:lpstr>
      <vt:lpstr>Önállóan támogatható tevékenységek</vt:lpstr>
      <vt:lpstr>PowerPoint bemutató</vt:lpstr>
      <vt:lpstr>PowerPoint bemutató</vt:lpstr>
      <vt:lpstr>PowerPoint bemutató</vt:lpstr>
      <vt:lpstr>PowerPoint bemutató</vt:lpstr>
      <vt:lpstr>Helyi támogatási kérelem adatlap</vt:lpstr>
      <vt:lpstr>PowerPoint bemutató</vt:lpstr>
      <vt:lpstr>PowerPoint bemutató</vt:lpstr>
      <vt:lpstr>Felhívás 3.7.1. Indikátorok</vt:lpstr>
      <vt:lpstr>PowerPoint bemutató</vt:lpstr>
      <vt:lpstr>PowerPoint bemutató</vt:lpstr>
      <vt:lpstr>PowerPoint bemutató</vt:lpstr>
      <vt:lpstr>PowerPoint bemutató</vt:lpstr>
      <vt:lpstr>Felhívás 5.7. Elszámolható költségek mértéke</vt:lpstr>
      <vt:lpstr>PowerPoint bemutató</vt:lpstr>
      <vt:lpstr>Felhívás 5.5. Az elszámolható költségek köre</vt:lpstr>
      <vt:lpstr>Csatolandó mellékletek listája</vt:lpstr>
      <vt:lpstr>PowerPoint bemutató</vt:lpstr>
      <vt:lpstr>PowerPoint bemutató</vt:lpstr>
      <vt:lpstr>PowerPoint bemutató</vt:lpstr>
      <vt:lpstr>PowerPoint bemutató</vt:lpstr>
      <vt:lpstr>Tartami értékelési szempontok</vt:lpstr>
      <vt:lpstr>Kérelmek benyújtása</vt:lpstr>
      <vt:lpstr>PowerPoint bemutató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User</cp:lastModifiedBy>
  <cp:revision>78</cp:revision>
  <dcterms:created xsi:type="dcterms:W3CDTF">2014-03-03T11:13:53Z</dcterms:created>
  <dcterms:modified xsi:type="dcterms:W3CDTF">2019-04-09T14:22:31Z</dcterms:modified>
</cp:coreProperties>
</file>