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19"/>
  </p:notesMasterIdLst>
  <p:sldIdLst>
    <p:sldId id="277" r:id="rId3"/>
    <p:sldId id="270" r:id="rId4"/>
    <p:sldId id="271" r:id="rId5"/>
    <p:sldId id="257" r:id="rId6"/>
    <p:sldId id="258" r:id="rId7"/>
    <p:sldId id="259" r:id="rId8"/>
    <p:sldId id="273" r:id="rId9"/>
    <p:sldId id="260" r:id="rId10"/>
    <p:sldId id="261" r:id="rId11"/>
    <p:sldId id="262" r:id="rId12"/>
    <p:sldId id="263" r:id="rId13"/>
    <p:sldId id="264" r:id="rId14"/>
    <p:sldId id="274" r:id="rId15"/>
    <p:sldId id="266" r:id="rId16"/>
    <p:sldId id="265" r:id="rId17"/>
    <p:sldId id="278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107" autoAdjust="0"/>
  </p:normalViewPr>
  <p:slideViewPr>
    <p:cSldViewPr>
      <p:cViewPr varScale="1">
        <p:scale>
          <a:sx n="58" d="100"/>
          <a:sy n="58" d="100"/>
        </p:scale>
        <p:origin x="17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BBD03-E14B-4178-8827-8E5D57E223AD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64CC2-010C-4B12-ADEF-2663CFFF1A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8219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64CC2-010C-4B12-ADEF-2663CFFF1AA8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1806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beszámoló rövid összefoglaló</a:t>
            </a:r>
            <a:r>
              <a:rPr lang="hu-HU" baseline="0" dirty="0"/>
              <a:t> keretében 2000karagterig tudunk rögzíteni információt.</a:t>
            </a:r>
          </a:p>
          <a:p>
            <a:r>
              <a:rPr lang="hu-HU" baseline="0" dirty="0"/>
              <a:t>Itt kell megadnunk minden a projektmegvalósulással kapcsolatos releváns adatot. Megvalósult szakmai tevékenységeket, beszerzéseket, stb.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64CC2-010C-4B12-ADEF-2663CFFF1AA8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0989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Egy beszámoló kitöltésekor csak az arra az időszakra vonatkozó mutatók tényadatait szükséges rögzíteni. Viszont rögzíteni kell,  még ha az érték 0 is. A kis ceruzára kattintva lehet </a:t>
            </a:r>
            <a:r>
              <a:rPr lang="hu-HU" dirty="0" err="1"/>
              <a:t>szerkezteni</a:t>
            </a:r>
            <a:endParaRPr lang="hu-HU" dirty="0"/>
          </a:p>
          <a:p>
            <a:r>
              <a:rPr lang="hu-HU" dirty="0"/>
              <a:t>A beszámolókhoz kapcsolódóan csak a tényértékek és ténydátumok szerkeszthetők a ceruza ikonra kattintva. A bázis és célértékek csak szerződés folyamatában korrigálhatóak.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64CC2-010C-4B12-ADEF-2663CFFF1AA8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1754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monitoring</a:t>
            </a:r>
            <a:r>
              <a:rPr lang="hu-HU" baseline="0" dirty="0"/>
              <a:t> mutatók a ceruza ikonra kattintva betöltődnek, majd a szerkesztés funkciógombra kattintva válik szerkeszthetővé a mutató, és itt kell beírnunk az adatok.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64CC2-010C-4B12-ADEF-2663CFFF1AA8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1011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</a:t>
            </a:r>
            <a:r>
              <a:rPr lang="hu-HU" baseline="0" dirty="0"/>
              <a:t> egyéb műveletek legördülő menüben van lehetőség a beszámolóhoz kapcsolódó dokumentumok csatolására.</a:t>
            </a:r>
          </a:p>
          <a:p>
            <a:r>
              <a:rPr lang="hu-HU" baseline="0" dirty="0"/>
              <a:t>A megvalósult tevékenységektől függően kell dokumentumokat csatolnunk. </a:t>
            </a:r>
          </a:p>
          <a:p>
            <a:r>
              <a:rPr lang="hu-HU" baseline="0" dirty="0"/>
              <a:t>A kihelyezett projekttábláról készült fotókat minden konstrukció esetében szükséges csatolni.</a:t>
            </a:r>
          </a:p>
          <a:p>
            <a:r>
              <a:rPr lang="hu-HU" baseline="0" dirty="0"/>
              <a:t>Emellett a megvalósult tevékenységektől függően: beszerzett eszközökről fotók, képzés, rendezvény fotói, jelenléti ívek, stb.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64CC2-010C-4B12-ADEF-2663CFFF1AA8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746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megvalósult tevékenységektől függően kell dokumentumokat csatolnunk. </a:t>
            </a:r>
          </a:p>
          <a:p>
            <a:r>
              <a:rPr lang="hu-HU" dirty="0"/>
              <a:t>A kihelyezett projekttábláról készült fotókat minden konstrukció esetében szükséges csatolni.</a:t>
            </a:r>
          </a:p>
          <a:p>
            <a:r>
              <a:rPr lang="hu-HU" dirty="0"/>
              <a:t>Emellett a megvalósult tevékenységektől függően: beszerzett eszközökről fotók, képzés, rendezvény fotói, jelenléti ívek, stb.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64CC2-010C-4B12-ADEF-2663CFFF1AA8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4277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Amennyiben mindent feltöltöttünk,</a:t>
            </a:r>
            <a:r>
              <a:rPr lang="hu-HU" baseline="0" dirty="0"/>
              <a:t> minden csatoltunk, leírtunk kifejtettünk, bemutattunk. A beszámoló ellenőrzésére kattintsunk.</a:t>
            </a:r>
          </a:p>
          <a:p>
            <a:r>
              <a:rPr lang="hu-HU" baseline="0" dirty="0"/>
              <a:t>Ezt követően a rendszer lefuttat egy ellenőrzést, majd jelzi az esetleges hibákat. </a:t>
            </a:r>
          </a:p>
          <a:p>
            <a:r>
              <a:rPr lang="hu-HU" baseline="0" dirty="0"/>
              <a:t>A beszámoló beküldését az elszámolás oldalról tudjuk elvégezni az elszámolás és a beszámoló </a:t>
            </a:r>
            <a:r>
              <a:rPr lang="hu-HU" baseline="0" dirty="0" err="1"/>
              <a:t>összkapcsolását</a:t>
            </a:r>
            <a:r>
              <a:rPr lang="hu-HU" baseline="0"/>
              <a:t> követően</a:t>
            </a:r>
            <a:r>
              <a:rPr lang="hu-HU" baseline="0" dirty="0"/>
              <a:t>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64CC2-010C-4B12-ADEF-2663CFFF1AA8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61556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Ezt már jól ismeritek</a:t>
            </a:r>
            <a:r>
              <a:rPr lang="hu-HU" dirty="0">
                <a:sym typeface="Wingdings" panose="05000000000000000000" pitchFamily="2" charset="2"/>
              </a:rPr>
              <a:t> a lefutatott ellenőrzést követően beküldhető.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64CC2-010C-4B12-ADEF-2663CFFF1AA8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6790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Ahhoz, hogy erről meggyőződjünk</a:t>
            </a:r>
            <a:r>
              <a:rPr lang="hu-HU" baseline="0" dirty="0"/>
              <a:t> a projekt szakmai tartalma fülön belül a Szerződés alapadatokra kell klikkelnünk.</a:t>
            </a:r>
          </a:p>
          <a:p>
            <a:r>
              <a:rPr lang="hu-HU" baseline="0" dirty="0"/>
              <a:t>Itt látható a szerződésünk főbb adatai, támogatási összeg, hatályba lépés dátuma stb.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64CC2-010C-4B12-ADEF-2663CFFF1AA8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9311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mérföldkő</a:t>
            </a:r>
            <a:r>
              <a:rPr lang="hu-HU" baseline="0" dirty="0"/>
              <a:t> elérését követően maximum 15 napon belül szakmai beszámolót kell benyújtanunk, melyhez elszámolást is csatolnunk kell.</a:t>
            </a:r>
          </a:p>
          <a:p>
            <a:r>
              <a:rPr lang="hu-HU" baseline="0" dirty="0"/>
              <a:t>A beszámoló lehet időszakos szakmai beszámoló és záró szakmai beszámoló.</a:t>
            </a:r>
          </a:p>
          <a:p>
            <a:r>
              <a:rPr lang="hu-HU" dirty="0"/>
              <a:t>A mérföldkő a projekt megvalósítása szempontjából jelentős időpont, amelyhez a projekt megvalósítása révén elért szakmai vagy műszaki eredmény kapcsolódik.</a:t>
            </a:r>
          </a:p>
          <a:p>
            <a:r>
              <a:rPr lang="hu-HU" dirty="0"/>
              <a:t>A szakmai</a:t>
            </a:r>
            <a:r>
              <a:rPr lang="hu-HU" baseline="0" dirty="0"/>
              <a:t> beszámolókon belül a m</a:t>
            </a:r>
            <a:r>
              <a:rPr lang="hu-HU" dirty="0"/>
              <a:t>érföldkövekhez kapcsolódó szakmai</a:t>
            </a:r>
            <a:r>
              <a:rPr lang="hu-HU" baseline="0" dirty="0"/>
              <a:t> beszámolók</a:t>
            </a:r>
            <a:r>
              <a:rPr lang="hu-HU" dirty="0"/>
              <a:t> funkció megnyitásával juthatunk el a beszámolókat rögzítő felületre.</a:t>
            </a:r>
          </a:p>
          <a:p>
            <a:endParaRPr lang="hu-H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Minden beszámoló sor végén egy ikon jelzi, hogy mely mérföldkőhöz tartozó beszámoló szerkeszthető vagy megtekinthető. </a:t>
            </a:r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64CC2-010C-4B12-ADEF-2663CFFF1AA8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9645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Szakmai Beszámoló főmenü alatt találjuk azokat a menüpontokat, amelyek az adott beszámoló típushoz tartoznak. A projekt azonosító adatoknál egyértelműen látható, hogy időközi- vagy záró elszámolást választottunk-e ki.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64CC2-010C-4B12-ADEF-2663CFFF1AA8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4598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64CC2-010C-4B12-ADEF-2663CFFF1AA8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9984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projekt azonosító</a:t>
            </a:r>
            <a:r>
              <a:rPr lang="hu-HU" baseline="0" dirty="0"/>
              <a:t> számát a projekt címét és a kedvezményezett nevét a rendszer betölti nekünk, ezen nem tudunk módosítani.</a:t>
            </a:r>
          </a:p>
          <a:p>
            <a:r>
              <a:rPr lang="hu-HU" baseline="0" dirty="0"/>
              <a:t>Meg kell adnunk a projekt tényleges megvalósítási kezdetét és végét.</a:t>
            </a:r>
          </a:p>
          <a:p>
            <a:r>
              <a:rPr lang="hu-HU" baseline="0" dirty="0"/>
              <a:t>Attól függően tudjuk módosítani kezdetet és a befejezés dátumát, hogy milyen beszámolót töltünk. </a:t>
            </a:r>
          </a:p>
          <a:p>
            <a:r>
              <a:rPr lang="hu-HU" baseline="0" dirty="0"/>
              <a:t>A gazdálkodási év utolsó napja a projekt fizikai bejezése évének utolsó napja.</a:t>
            </a:r>
          </a:p>
          <a:p>
            <a:r>
              <a:rPr lang="hu-HU" baseline="0" dirty="0"/>
              <a:t>Adat rendelkezésre állása a gazdálkodási évről: Az az időpont amikor az adott gazdasági évről elkészül a beszámoló. </a:t>
            </a:r>
          </a:p>
          <a:p>
            <a:r>
              <a:rPr lang="hu-HU" baseline="0" dirty="0"/>
              <a:t>civil szervezetek, önkormányzatok esetén tárgyévet követő május 31-e.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64CC2-010C-4B12-ADEF-2663CFFF1AA8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7321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adatlapon, a „Projekt tényleges kezdet dátuma” írható felül, a „Projekt várható fizikai befejezés dátuma” azonban a Szerződés adatlapon megadott „a projekt fizikai befejezésének határideje” mezőből emelődik át, mely dátum csak a Záró Beszámolóban írható felül EPTK oldalon. </a:t>
            </a:r>
          </a:p>
          <a:p>
            <a:r>
              <a:rPr lang="hu-HU" dirty="0"/>
              <a:t>Az első beszámoló esetében, a hatályos szerződés adatlapról betöltődik a ’A projekt megvalósításának kezdete’ mező tartalma, melyet a beszámoló rögzítésekor felül lehet írni a projekt tényleges adataival.</a:t>
            </a:r>
          </a:p>
          <a:p>
            <a:r>
              <a:rPr lang="hu-HU" dirty="0"/>
              <a:t>Amennyiben az adott SZB nem az első beszámoló, úgy a korábban már elfogadott beszámolóból rögzülnek tovább az adatok a következő beszámolóba.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64CC2-010C-4B12-ADEF-2663CFFF1AA8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423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beszámoló sorszámát, illetve a kapcsolódó mérföldkő sorszámát a rendszer automatikusan megállapítja, a szerződéshez rögzített mérföldkövek alapján. Ezen mezők nem módosíthatóak.</a:t>
            </a:r>
          </a:p>
          <a:p>
            <a:r>
              <a:rPr lang="hu-HU" dirty="0"/>
              <a:t>A beszámoló</a:t>
            </a:r>
            <a:r>
              <a:rPr lang="hu-HU" baseline="0" dirty="0"/>
              <a:t> elkészítéséért felelős személyt meg kell jelölnünk. Kötelezően megadandó adatai: név, telefonszám, e-mail cím.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64CC2-010C-4B12-ADEF-2663CFFF1AA8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1163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felhívás tartalmazza a</a:t>
            </a:r>
            <a:r>
              <a:rPr lang="hu-HU" baseline="0" dirty="0"/>
              <a:t> tervezendő, rögzítendő műszaki-szakami eredményre vonatkozó elvárásokat.</a:t>
            </a:r>
          </a:p>
          <a:p>
            <a:r>
              <a:rPr lang="hu-HU" baseline="0" dirty="0"/>
              <a:t>A projekt megvalósítás során az aktuális állapotra vonatkozó, megvalósult adatokat kell rögzítenünk. Be kell mutatnunk a megvalósult eredményeket, azok hatásait rövid és hosszútávon, és a számszerűsíthető eredményekre is ki kell térnünk.</a:t>
            </a:r>
          </a:p>
          <a:p>
            <a:r>
              <a:rPr lang="hu-HU" dirty="0"/>
              <a:t>A Felhasználónak újként kell felrögzíteni a vállalt eredményekre vonatkozó megvalósulási értékeket, eredményeket.</a:t>
            </a:r>
          </a:p>
          <a:p>
            <a:r>
              <a:rPr lang="hu-HU" dirty="0"/>
              <a:t>Több műszaki</a:t>
            </a:r>
            <a:r>
              <a:rPr lang="hu-HU" baseline="0" dirty="0"/>
              <a:t> szakmai eredmény rögzítésére is lehetőségünk van.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64CC2-010C-4B12-ADEF-2663CFFF1AA8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736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2020. 03. 17.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>
                <a:solidFill>
                  <a:prstClr val="white"/>
                </a:solidFill>
              </a:rPr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575522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2020. 03. 17.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>
                <a:solidFill>
                  <a:prstClr val="white"/>
                </a:solidFill>
              </a:rPr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05117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2020. 03. 17.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636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2020. 03. 17.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>
                <a:solidFill>
                  <a:prstClr val="white"/>
                </a:solidFill>
              </a:rPr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75936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2020. 03. 17.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89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2020. 03. 17.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457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4904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2020. 03. 17.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055892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2020. 03. 17.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86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1626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2020. 03. 17.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043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2020. 03. 17.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>
                <a:solidFill>
                  <a:prstClr val="white"/>
                </a:solidFill>
              </a:rPr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22154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2020. 03. 17.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614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2020. 03. 17.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79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2040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2020. 03. 17.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96792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2020. 03. 17.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816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Click to edit Master text styles</a:t>
            </a:r>
          </a:p>
          <a:p>
            <a:pPr lvl="1"/>
            <a:r>
              <a:rPr lang="hu-HU" dirty="0"/>
              <a:t>Second level</a:t>
            </a:r>
          </a:p>
          <a:p>
            <a:pPr lvl="2"/>
            <a:r>
              <a:rPr lang="hu-HU" dirty="0"/>
              <a:t>Third level</a:t>
            </a:r>
          </a:p>
          <a:p>
            <a:pPr lvl="3"/>
            <a:r>
              <a:rPr lang="hu-HU" dirty="0"/>
              <a:t>Fourth level</a:t>
            </a:r>
          </a:p>
          <a:p>
            <a:pPr lvl="4"/>
            <a:r>
              <a:rPr lang="hu-HU" dirty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85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2020. 03. 17.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22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2020. 03. 17.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23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EC02A14-FE4C-4FAD-85A2-E985091AF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Érföldkőhöz kapcsolódó szakmai beszámoló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AA293E8-311A-4EF6-A290-3BB7F80D83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1600" y="1700808"/>
            <a:ext cx="7867600" cy="3099792"/>
          </a:xfrm>
        </p:spPr>
        <p:txBody>
          <a:bodyPr>
            <a:normAutofit/>
          </a:bodyPr>
          <a:lstStyle/>
          <a:p>
            <a:r>
              <a:rPr lang="hu-HU" dirty="0"/>
              <a:t>Mérföldkőhöz </a:t>
            </a:r>
            <a:r>
              <a:rPr lang="hu-HU" dirty="0" err="1"/>
              <a:t>kapcsoBakmai</a:t>
            </a:r>
            <a:r>
              <a:rPr lang="hu-HU" dirty="0"/>
              <a:t> beszámoló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EB4A645-7F2A-4073-AFB4-BCDCA4150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86" y="2060848"/>
            <a:ext cx="6432939" cy="2015852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F0305D4A-9696-4312-B483-C8D1EAAB5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775" y="5385792"/>
            <a:ext cx="294322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14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072"/>
            <a:ext cx="9144000" cy="3756382"/>
          </a:xfrm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139952" y="44624"/>
            <a:ext cx="4104456" cy="936104"/>
          </a:xfrm>
        </p:spPr>
        <p:txBody>
          <a:bodyPr/>
          <a:lstStyle/>
          <a:p>
            <a:pPr algn="ctr"/>
            <a:r>
              <a:rPr lang="de-DE" dirty="0"/>
              <a:t>Ö</a:t>
            </a:r>
            <a:r>
              <a:rPr lang="hu-HU" dirty="0" err="1"/>
              <a:t>sszefoglaló</a:t>
            </a:r>
            <a:r>
              <a:rPr lang="hu-HU" dirty="0"/>
              <a:t> készítése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07E58632-95EB-441C-B3B6-FBADD06EE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34708"/>
            <a:ext cx="2627784" cy="128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87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0" y="44624"/>
            <a:ext cx="432048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</a:t>
            </a:r>
            <a:r>
              <a:rPr lang="hu-HU" dirty="0" err="1"/>
              <a:t>onitoring</a:t>
            </a:r>
            <a:r>
              <a:rPr lang="hu-HU" dirty="0"/>
              <a:t> mutatók tény adatainak kitöltése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86B8AA4B-6811-4954-8A05-05A4206E1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359"/>
            <a:ext cx="2173177" cy="1061973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AA7C1018-2BDF-43CD-86DE-893E088BB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86047"/>
            <a:ext cx="9144000" cy="4162764"/>
          </a:xfrm>
          <a:prstGeom prst="rect">
            <a:avLst/>
          </a:prstGeom>
        </p:spPr>
      </p:pic>
      <p:sp>
        <p:nvSpPr>
          <p:cNvPr id="6" name="Nyíl: balra mutató 5">
            <a:extLst>
              <a:ext uri="{FF2B5EF4-FFF2-40B4-BE49-F238E27FC236}">
                <a16:creationId xmlns:a16="http://schemas.microsoft.com/office/drawing/2014/main" id="{73696CFD-7C64-47D6-B1DF-BDB200EF0322}"/>
              </a:ext>
            </a:extLst>
          </p:cNvPr>
          <p:cNvSpPr/>
          <p:nvPr/>
        </p:nvSpPr>
        <p:spPr>
          <a:xfrm>
            <a:off x="9144000" y="4036644"/>
            <a:ext cx="612576" cy="1124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9139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6" y="1412776"/>
            <a:ext cx="9063974" cy="4806163"/>
          </a:xfrm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203848" y="44624"/>
            <a:ext cx="5831830" cy="100811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</a:t>
            </a:r>
            <a:r>
              <a:rPr lang="hu-HU" dirty="0" err="1"/>
              <a:t>onitoring</a:t>
            </a:r>
            <a:r>
              <a:rPr lang="hu-HU" dirty="0"/>
              <a:t> mutatók tény adatainak kitöltése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5E5C30AC-BF58-47BA-8B12-0DCA8B3C0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80076"/>
            <a:ext cx="2267744" cy="110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94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76056" y="44624"/>
            <a:ext cx="3600400" cy="1080120"/>
          </a:xfrm>
        </p:spPr>
        <p:txBody>
          <a:bodyPr/>
          <a:lstStyle/>
          <a:p>
            <a:pPr algn="ctr"/>
            <a:r>
              <a:rPr lang="hu-HU" dirty="0"/>
              <a:t>Egyéb műveletek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33E0D511-7C68-40E3-AE70-2C0A2097E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38181"/>
            <a:ext cx="2483767" cy="1213750"/>
          </a:xfrm>
          <a:prstGeom prst="rect">
            <a:avLst/>
          </a:prstGeom>
        </p:spPr>
      </p:pic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51ED1C51-550A-4ED0-879E-1FE518BA1C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2506" y="1484784"/>
            <a:ext cx="8707966" cy="464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38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860032" y="44624"/>
            <a:ext cx="4032448" cy="1008112"/>
          </a:xfrm>
        </p:spPr>
        <p:txBody>
          <a:bodyPr/>
          <a:lstStyle/>
          <a:p>
            <a:pPr algn="ctr"/>
            <a:r>
              <a:rPr lang="en-US" dirty="0"/>
              <a:t>D</a:t>
            </a:r>
            <a:r>
              <a:rPr lang="hu-HU" dirty="0" err="1"/>
              <a:t>okumentumok</a:t>
            </a:r>
            <a:r>
              <a:rPr lang="hu-HU" dirty="0"/>
              <a:t> csatolása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69" y="1700808"/>
            <a:ext cx="8696011" cy="3431665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124CBB9F-8230-429E-BC38-DFD391A55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2699792" cy="131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24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8867328" cy="3472827"/>
          </a:xfrm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635896" y="44624"/>
            <a:ext cx="5328592" cy="1152128"/>
          </a:xfrm>
        </p:spPr>
        <p:txBody>
          <a:bodyPr/>
          <a:lstStyle/>
          <a:p>
            <a:pPr algn="ctr"/>
            <a:r>
              <a:rPr lang="en-US" dirty="0"/>
              <a:t>B</a:t>
            </a:r>
            <a:r>
              <a:rPr lang="hu-HU" dirty="0" err="1"/>
              <a:t>eszámoló</a:t>
            </a:r>
            <a:r>
              <a:rPr lang="hu-HU" dirty="0"/>
              <a:t> ellenőrzése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15E77E81-45D8-4EDD-8914-A1CD1C02E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1" y="-34493"/>
            <a:ext cx="2417052" cy="118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44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63ACD7AF-2AC7-48E4-8896-F7BF6B411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9632" y="2272197"/>
            <a:ext cx="6264696" cy="2236923"/>
          </a:xfrm>
          <a:prstGeom prst="rect">
            <a:avLst/>
          </a:prstGeom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57C8EA4A-1CA7-4FC7-B414-8B44FBB53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872" y="44624"/>
            <a:ext cx="3024336" cy="1368152"/>
          </a:xfrm>
        </p:spPr>
        <p:txBody>
          <a:bodyPr/>
          <a:lstStyle/>
          <a:p>
            <a:r>
              <a:rPr lang="hu-HU" dirty="0"/>
              <a:t>Beszámoló ellenőrzése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EA84CC57-6A1B-4810-A85B-6B83CDFB7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0865"/>
            <a:ext cx="242032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86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07904" y="44623"/>
            <a:ext cx="5040560" cy="1008113"/>
          </a:xfrm>
        </p:spPr>
        <p:txBody>
          <a:bodyPr/>
          <a:lstStyle/>
          <a:p>
            <a:pPr algn="ctr"/>
            <a:r>
              <a:rPr lang="hu-HU" dirty="0"/>
              <a:t>Beszámoló készítés feltételei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39" y="1772816"/>
            <a:ext cx="9209239" cy="403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E60E0DD9-4649-4393-B411-D6F1D9A0E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562818" cy="125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93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28467" cy="936104"/>
          </a:xfrm>
        </p:spPr>
        <p:txBody>
          <a:bodyPr/>
          <a:lstStyle/>
          <a:p>
            <a:pPr algn="ctr"/>
            <a:r>
              <a:rPr lang="hu-HU" dirty="0"/>
              <a:t>Beszámolók típusai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8" y="2580384"/>
            <a:ext cx="9051168" cy="243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AC589CB8-72F8-4AE1-A61F-ED46C3564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6" y="1"/>
            <a:ext cx="2006920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6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491880" y="44624"/>
            <a:ext cx="5328592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</a:t>
            </a:r>
            <a:r>
              <a:rPr lang="hu-HU" dirty="0"/>
              <a:t>érföldkőhöz kapcsolódó szakmai beszámoló</a:t>
            </a:r>
          </a:p>
        </p:txBody>
      </p:sp>
      <p:pic>
        <p:nvPicPr>
          <p:cNvPr id="10" name="Tartalom helye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2554"/>
            <a:ext cx="9167239" cy="3874677"/>
          </a:xfrm>
        </p:spPr>
      </p:pic>
      <p:sp>
        <p:nvSpPr>
          <p:cNvPr id="11" name="Szövegdoboz 10"/>
          <p:cNvSpPr txBox="1"/>
          <p:nvPr/>
        </p:nvSpPr>
        <p:spPr>
          <a:xfrm>
            <a:off x="179513" y="5759532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hu-HU" dirty="0">
                <a:solidFill>
                  <a:prstClr val="black"/>
                </a:solidFill>
              </a:rPr>
              <a:t>Szakmai beszámoló menüpont alatt kiválasztásra kerül a Mérföldkőhöz kapcsolódó </a:t>
            </a:r>
            <a:r>
              <a:rPr lang="hu-HU">
                <a:solidFill>
                  <a:prstClr val="black"/>
                </a:solidFill>
              </a:rPr>
              <a:t>szakmai beszámoló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756A253F-533B-4EE8-8E64-E79DC76AE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50244"/>
            <a:ext cx="294322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79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491880" y="44623"/>
            <a:ext cx="4536504" cy="1196867"/>
          </a:xfrm>
        </p:spPr>
        <p:txBody>
          <a:bodyPr>
            <a:normAutofit/>
          </a:bodyPr>
          <a:lstStyle/>
          <a:p>
            <a:pPr algn="ctr"/>
            <a:r>
              <a:rPr lang="hu-HU" dirty="0"/>
              <a:t>Beszámoló felépítése,</a:t>
            </a:r>
            <a:br>
              <a:rPr lang="hu-HU" dirty="0"/>
            </a:br>
            <a:r>
              <a:rPr lang="hu-HU" dirty="0"/>
              <a:t>Legördülő menüpontok kitöltése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51520" y="6032665"/>
            <a:ext cx="8723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hu-HU" dirty="0">
                <a:solidFill>
                  <a:prstClr val="black"/>
                </a:solidFill>
              </a:rPr>
              <a:t>Legördülő menüsor első pontja </a:t>
            </a:r>
            <a:r>
              <a:rPr lang="hu-HU">
                <a:solidFill>
                  <a:prstClr val="black"/>
                </a:solidFill>
              </a:rPr>
              <a:t>a Projekt azonosító adatok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21E54F8A-4B08-4ABE-A736-6AF2BC319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43225" cy="1438275"/>
          </a:xfrm>
          <a:prstGeom prst="rect">
            <a:avLst/>
          </a:prstGeom>
        </p:spPr>
      </p:pic>
      <p:pic>
        <p:nvPicPr>
          <p:cNvPr id="11" name="Tartalom helye 10">
            <a:extLst>
              <a:ext uri="{FF2B5EF4-FFF2-40B4-BE49-F238E27FC236}">
                <a16:creationId xmlns:a16="http://schemas.microsoft.com/office/drawing/2014/main" id="{49E06C30-3B82-48BE-8B7A-16B67476D6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11560" y="1438275"/>
            <a:ext cx="8075240" cy="439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45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94405" cy="3744416"/>
          </a:xfrm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275856" y="44624"/>
            <a:ext cx="5112568" cy="864096"/>
          </a:xfrm>
        </p:spPr>
        <p:txBody>
          <a:bodyPr/>
          <a:lstStyle/>
          <a:p>
            <a:pPr algn="ctr"/>
            <a:r>
              <a:rPr lang="hu-HU" dirty="0"/>
              <a:t>Projekt azonosító adatok kitöltése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06952631-A29A-4CAF-87F5-1525FCF47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1" y="-29201"/>
            <a:ext cx="2306501" cy="112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91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11960" y="44624"/>
            <a:ext cx="4320480" cy="936104"/>
          </a:xfrm>
        </p:spPr>
        <p:txBody>
          <a:bodyPr/>
          <a:lstStyle/>
          <a:p>
            <a:pPr algn="ctr"/>
            <a:r>
              <a:rPr lang="hu-HU" dirty="0"/>
              <a:t>Időközi beszámoló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527" y="2276872"/>
            <a:ext cx="922662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17DE52C2-E005-4929-AD24-2810A69A1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7527" y="0"/>
            <a:ext cx="294322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04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0" y="1628800"/>
            <a:ext cx="9027288" cy="3697072"/>
          </a:xfrm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355976" y="44624"/>
            <a:ext cx="4032448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</a:t>
            </a:r>
            <a:r>
              <a:rPr lang="hu-HU" dirty="0" err="1"/>
              <a:t>eszámoló</a:t>
            </a:r>
            <a:r>
              <a:rPr lang="hu-HU" dirty="0"/>
              <a:t> azonosító adatok kitöltése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FACADB51-3143-4D52-8573-F671F9380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2771800" cy="135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48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3256303"/>
            <a:ext cx="5111750" cy="1048657"/>
          </a:xfrm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211960" y="44624"/>
            <a:ext cx="4474840" cy="936104"/>
          </a:xfrm>
        </p:spPr>
        <p:txBody>
          <a:bodyPr/>
          <a:lstStyle/>
          <a:p>
            <a:pPr algn="ctr"/>
            <a:r>
              <a:rPr lang="en-US" dirty="0"/>
              <a:t>M</a:t>
            </a:r>
            <a:r>
              <a:rPr lang="hu-HU" dirty="0" err="1"/>
              <a:t>űszaki</a:t>
            </a:r>
            <a:r>
              <a:rPr lang="hu-HU" dirty="0"/>
              <a:t>-szakmai eredmény rögzítése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7244"/>
            <a:ext cx="9144000" cy="3747222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F46EAE05-B95A-4886-B93C-EBCA885333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34289"/>
            <a:ext cx="294322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2467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813</Words>
  <Application>Microsoft Office PowerPoint</Application>
  <PresentationFormat>Diavetítés a képernyőre (4:3 oldalarány)</PresentationFormat>
  <Paragraphs>75</Paragraphs>
  <Slides>16</Slides>
  <Notes>16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16</vt:i4>
      </vt:variant>
    </vt:vector>
  </HeadingPairs>
  <TitlesOfParts>
    <vt:vector size="20" baseType="lpstr">
      <vt:lpstr>Arial</vt:lpstr>
      <vt:lpstr>Calibri</vt:lpstr>
      <vt:lpstr>1_Office-téma</vt:lpstr>
      <vt:lpstr>Office-téma</vt:lpstr>
      <vt:lpstr>Érföldkőhöz kapcsolódó szakmai beszámoló</vt:lpstr>
      <vt:lpstr>Beszámoló készítés feltételei</vt:lpstr>
      <vt:lpstr>Beszámolók típusai</vt:lpstr>
      <vt:lpstr>Mérföldkőhöz kapcsolódó szakmai beszámoló</vt:lpstr>
      <vt:lpstr>Beszámoló felépítése, Legördülő menüpontok kitöltése</vt:lpstr>
      <vt:lpstr>Projekt azonosító adatok kitöltése</vt:lpstr>
      <vt:lpstr>Időközi beszámoló</vt:lpstr>
      <vt:lpstr>Beszámoló azonosító adatok kitöltése</vt:lpstr>
      <vt:lpstr>Műszaki-szakmai eredmény rögzítése</vt:lpstr>
      <vt:lpstr>Összefoglaló készítése</vt:lpstr>
      <vt:lpstr>Monitoring mutatók tény adatainak kitöltése</vt:lpstr>
      <vt:lpstr>Monitoring mutatók tény adatainak kitöltése</vt:lpstr>
      <vt:lpstr>Egyéb műveletek</vt:lpstr>
      <vt:lpstr>Dokumentumok csatolása</vt:lpstr>
      <vt:lpstr>Beszámoló ellenőrzése</vt:lpstr>
      <vt:lpstr>Beszámoló ellenőrzése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Mérföldkőhöz kapcsolódó szakmai beszámoló</dc:title>
  <dc:creator>admin</dc:creator>
  <cp:lastModifiedBy>FKKK15</cp:lastModifiedBy>
  <cp:revision>19</cp:revision>
  <dcterms:created xsi:type="dcterms:W3CDTF">2017-09-18T11:16:15Z</dcterms:created>
  <dcterms:modified xsi:type="dcterms:W3CDTF">2020-03-17T10:02:20Z</dcterms:modified>
</cp:coreProperties>
</file>